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55" r:id="rId1"/>
  </p:sldMasterIdLst>
  <p:notesMasterIdLst>
    <p:notesMasterId r:id="rId17"/>
  </p:notesMasterIdLst>
  <p:sldIdLst>
    <p:sldId id="256" r:id="rId2"/>
    <p:sldId id="257" r:id="rId3"/>
    <p:sldId id="263" r:id="rId4"/>
    <p:sldId id="264" r:id="rId5"/>
    <p:sldId id="259" r:id="rId6"/>
    <p:sldId id="265" r:id="rId7"/>
    <p:sldId id="260" r:id="rId8"/>
    <p:sldId id="269" r:id="rId9"/>
    <p:sldId id="270" r:id="rId10"/>
    <p:sldId id="261" r:id="rId11"/>
    <p:sldId id="271" r:id="rId12"/>
    <p:sldId id="273" r:id="rId13"/>
    <p:sldId id="274" r:id="rId14"/>
    <p:sldId id="272" r:id="rId15"/>
    <p:sldId id="258" r:id="rId16"/>
  </p:sldIdLst>
  <p:sldSz cx="9144000" cy="5715000" type="screen16x1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BAF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9838"/>
    <p:restoredTop sz="94715"/>
  </p:normalViewPr>
  <p:slideViewPr>
    <p:cSldViewPr snapToGrid="0" snapToObjects="1">
      <p:cViewPr varScale="1">
        <p:scale>
          <a:sx n="126" d="100"/>
          <a:sy n="126" d="100"/>
        </p:scale>
        <p:origin x="200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7F552D-4D31-2447-9D5F-190524270CEE}" type="datetimeFigureOut">
              <a:t>30/04/2019</a:t>
            </a:fld>
            <a:endParaRPr lang="da-D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a-D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347DFE-16E9-3E49-8554-9658591C5307}" type="slidenum"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5655200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055076"/>
            <a:ext cx="6858000" cy="474785"/>
          </a:xfrm>
        </p:spPr>
        <p:txBody>
          <a:bodyPr lIns="90000" anchor="ctr" anchorCtr="1">
            <a:normAutofit/>
          </a:bodyPr>
          <a:lstStyle>
            <a:lvl1pPr algn="ctr">
              <a:defRPr sz="3600" baseline="0">
                <a:solidFill>
                  <a:srgbClr val="FBAF4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4522177"/>
            <a:ext cx="6858000" cy="310662"/>
          </a:xfrm>
        </p:spPr>
        <p:txBody>
          <a:bodyPr>
            <a:noAutofit/>
          </a:bodyPr>
          <a:lstStyle>
            <a:lvl1pPr marL="0" indent="0" algn="ctr">
              <a:buNone/>
              <a:defRPr sz="2000" baseline="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6D5C89AF-383A-BF4F-98FF-BA269255BF7D}" type="datetime1">
              <a:t>30/04/2019</a:t>
            </a:fld>
            <a:endParaRPr lang="da-DK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da-DK" dirty="0" err="1"/>
              <a:t>Algorithms</a:t>
            </a:r>
            <a:r>
              <a:rPr lang="da-DK" dirty="0"/>
              <a:t> &amp; Data </a:t>
            </a:r>
            <a:r>
              <a:rPr lang="da-DK" dirty="0" err="1"/>
              <a:t>Structures</a:t>
            </a:r>
            <a:r>
              <a:rPr lang="da-DK" dirty="0"/>
              <a:t>.                            Graphs – Part 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555C5106-4074-1E40-B08D-B64ECC901AC7}" type="slidenum">
              <a:rPr lang="da-DK" smtClean="0"/>
              <a:pPr/>
              <a:t>‹#›</a:t>
            </a:fld>
            <a:endParaRPr lang="da-DK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F470A77E-D69F-D146-9C59-80E8B58BE6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43000" y="1644650"/>
            <a:ext cx="6858000" cy="228112"/>
          </a:xfrm>
        </p:spPr>
        <p:txBody>
          <a:bodyPr lIns="90000" anchor="ctr" anchorCtr="1">
            <a:noAutofit/>
          </a:bodyPr>
          <a:lstStyle>
            <a:lvl1pPr marL="0" indent="0">
              <a:buNone/>
              <a:defRPr sz="2000">
                <a:solidFill>
                  <a:srgbClr val="FBAF3F"/>
                </a:solidFill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482F73DB-6B2E-7A4A-9508-037A56E8A5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43000" y="2355787"/>
            <a:ext cx="6858000" cy="309562"/>
          </a:xfrm>
        </p:spPr>
        <p:txBody>
          <a:bodyPr anchor="ctr"/>
          <a:lstStyle>
            <a:lvl1pPr marL="0" indent="0" algn="ctr">
              <a:buNone/>
              <a:defRPr/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80346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09ED3-5314-5442-9427-F38A9EDB2BBB}" type="datetime1">
              <a:t>30/04/2019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551925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817685"/>
            <a:ext cx="1971675" cy="4329784"/>
          </a:xfrm>
        </p:spPr>
        <p:txBody>
          <a:bodyPr vert="eaVert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817685"/>
            <a:ext cx="5800725" cy="4329784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A28AA-63B0-3248-8D76-06B65BEFE437}" type="datetime1">
              <a:t>30/04/2019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850343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43785-D290-9748-90A7-A1F399B02572}" type="datetime1">
              <a:t>30/04/2019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746529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424782"/>
            <a:ext cx="7886700" cy="237728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824553"/>
            <a:ext cx="7886700" cy="125015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16C79-8F3F-C64B-8E6F-CF499655C6CE}" type="datetime1">
              <a:t>30/04/2019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087386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694593"/>
            <a:ext cx="7886700" cy="73189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521354"/>
            <a:ext cx="3886200" cy="3626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521354"/>
            <a:ext cx="3886200" cy="3626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1C5FD-8A15-534C-8E93-0C922FFEDA90}" type="datetime1">
              <a:t>30/04/2019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66505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722313"/>
            <a:ext cx="7886700" cy="686594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87563"/>
            <a:ext cx="3868340" cy="30704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400969"/>
            <a:ext cx="3887391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391" cy="30704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03AD6-5E9C-0442-9035-CF7CBA45DEFE}" type="datetime1">
              <a:t>30/04/2019</a:t>
            </a:fld>
            <a:endParaRPr lang="da-DK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725648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703385"/>
            <a:ext cx="7886700" cy="7318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14362-2D21-5B46-9359-6F295ED7BA16}" type="datetime1">
              <a:t>30/04/2019</a:t>
            </a:fld>
            <a:endParaRPr lang="da-DK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694455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4E387-CFEA-E445-AE94-E6ABABC209CC}" type="datetime1">
              <a:t>30/04/2019</a:t>
            </a:fld>
            <a:endParaRPr lang="da-DK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716264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822854"/>
            <a:ext cx="2949178" cy="891645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855178"/>
            <a:ext cx="2949178" cy="303564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4E038-F866-5041-AD52-56DC4D3D144C}" type="datetime1">
              <a:t>30/04/2019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570476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822854"/>
            <a:ext cx="2949178" cy="891645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822855"/>
            <a:ext cx="4629150" cy="4061354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863970"/>
            <a:ext cx="2949178" cy="3026854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AFDF1-BF63-3B44-8407-3A4DFC0EC021}" type="datetime1">
              <a:t>30/04/2019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216025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738553"/>
            <a:ext cx="7886700" cy="7318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732085"/>
            <a:ext cx="7886700" cy="34153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5470645"/>
            <a:ext cx="2057400" cy="19212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6AA8C3-2D33-F74D-AAA5-75C5F894B128}" type="datetime1">
              <a:t>30/04/2019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470645"/>
            <a:ext cx="3086100" cy="19212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5470645"/>
            <a:ext cx="2057400" cy="19212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5C5106-4074-1E40-B08D-B64ECC901AC7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1847700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60" r:id="rId5"/>
    <p:sldLayoutId id="2147483761" r:id="rId6"/>
    <p:sldLayoutId id="2147483762" r:id="rId7"/>
    <p:sldLayoutId id="2147483763" r:id="rId8"/>
    <p:sldLayoutId id="2147483764" r:id="rId9"/>
    <p:sldLayoutId id="2147483765" r:id="rId10"/>
    <p:sldLayoutId id="2147483766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902EE-A0D0-3249-9FA1-920ACC0783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da-DK"/>
              <a:t>Algorithms &amp; Data Structures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6D278B-9201-0A49-8989-E8652F9FDD7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a-DK"/>
              <a:t>Spring 2019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1C23AB-C43E-5340-808A-8BFE8283928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a-DK"/>
              <a:t>Text Mining Tries, KD-Trees &amp; Workshop Week 1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AE0989-94C1-9F4A-8AB0-B921D354D68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a-DK"/>
              <a:t>Jacob Trier Frederiksen &amp; Anders Kalhauge</a:t>
            </a:r>
          </a:p>
        </p:txBody>
      </p:sp>
    </p:spTree>
    <p:extLst>
      <p:ext uri="{BB962C8B-B14F-4D97-AF65-F5344CB8AC3E}">
        <p14:creationId xmlns:p14="http://schemas.microsoft.com/office/powerpoint/2010/main" val="863335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9D44C-6438-274D-BD3E-A125B4105E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Program, Week 18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281322-98AA-E345-8E01-5DDB7AA027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da-DK"/>
              <a:t>Test Exam &amp; solution suggestion; hand-back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Overview: the last weeks of the course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Final Exam: information and clearing occasional questions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Project 5: 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overview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choosing project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hand-out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Two last theortical bits: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Text Mining, ‘Tries’ (Ch. 5.2)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kD-Trees, (</a:t>
            </a:r>
            <a:r>
              <a:rPr lang="da-DK" i="1"/>
              <a:t>con amore </a:t>
            </a:r>
            <a:r>
              <a:rPr lang="da-DK"/>
              <a:t> -- but part of one project 5 choice)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79D56A-BCE6-F14F-8C5A-DCC2DBF8F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43785-D290-9748-90A7-A1F399B02572}" type="datetime1">
              <a:t>30/04/2019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696C61-AABA-0F43-B205-2BFFA4F2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3F337B-44A9-9A46-8E87-E4911E518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10</a:t>
            </a:fld>
            <a:endParaRPr lang="da-DK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FED41A8-A10B-4B41-849E-B8CE60A79AB7}"/>
              </a:ext>
            </a:extLst>
          </p:cNvPr>
          <p:cNvSpPr/>
          <p:nvPr/>
        </p:nvSpPr>
        <p:spPr>
          <a:xfrm>
            <a:off x="628650" y="3955143"/>
            <a:ext cx="7789636" cy="957943"/>
          </a:xfrm>
          <a:prstGeom prst="rect">
            <a:avLst/>
          </a:prstGeom>
          <a:solidFill>
            <a:srgbClr val="FFFFFF">
              <a:alpha val="74902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145368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4CBDE-04A2-0F49-BE43-2170DC3AE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a-DK"/>
              <a:t>Project 5 – reaching a level of independence...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FBDF9F-28CA-B048-B2BE-F16670A304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a-DK" sz="2800"/>
              <a:t>You get to choose your topic (from a list of four):</a:t>
            </a:r>
          </a:p>
          <a:p>
            <a:pPr marL="0" indent="0">
              <a:buNone/>
            </a:pPr>
            <a:endParaRPr lang="da-DK"/>
          </a:p>
          <a:p>
            <a:pPr marL="800100" lvl="1" indent="-457200">
              <a:buFont typeface="+mj-lt"/>
              <a:buAutoNum type="arabicPeriod"/>
            </a:pPr>
            <a:r>
              <a:rPr lang="da-DK" b="1"/>
              <a:t>Out-of-core Sorting</a:t>
            </a:r>
            <a:r>
              <a:rPr lang="da-DK"/>
              <a:t> of ‘Big Data’ (by volume, not heterogenity)</a:t>
            </a:r>
          </a:p>
          <a:p>
            <a:pPr marL="800100" lvl="1" indent="-457200">
              <a:buFont typeface="+mj-lt"/>
              <a:buAutoNum type="arabicPeriod"/>
            </a:pPr>
            <a:endParaRPr lang="da-DK"/>
          </a:p>
          <a:p>
            <a:pPr marL="800100" lvl="1" indent="-457200">
              <a:buFont typeface="+mj-lt"/>
              <a:buAutoNum type="arabicPeriod"/>
            </a:pPr>
            <a:r>
              <a:rPr lang="da-DK" b="1"/>
              <a:t>Text Mining</a:t>
            </a:r>
            <a:r>
              <a:rPr lang="da-DK"/>
              <a:t>, Tries, sorting of ‘Big Data’ (by variety, and volume)</a:t>
            </a:r>
          </a:p>
          <a:p>
            <a:pPr marL="800100" lvl="1" indent="-457200">
              <a:buFont typeface="+mj-lt"/>
              <a:buAutoNum type="arabicPeriod"/>
            </a:pPr>
            <a:endParaRPr lang="da-DK"/>
          </a:p>
          <a:p>
            <a:pPr marL="800100" lvl="1" indent="-457200">
              <a:buFont typeface="+mj-lt"/>
              <a:buAutoNum type="arabicPeriod"/>
            </a:pPr>
            <a:r>
              <a:rPr lang="da-DK" b="1"/>
              <a:t>Error detection</a:t>
            </a:r>
            <a:r>
              <a:rPr lang="da-DK"/>
              <a:t> in sorting of ‘Big Data’ (by volume, not heterogenity)</a:t>
            </a:r>
          </a:p>
          <a:p>
            <a:pPr marL="800100" lvl="1" indent="-457200">
              <a:buFont typeface="+mj-lt"/>
              <a:buAutoNum type="arabicPeriod"/>
            </a:pPr>
            <a:endParaRPr lang="da-DK"/>
          </a:p>
          <a:p>
            <a:pPr marL="800100" lvl="1" indent="-457200">
              <a:buFont typeface="+mj-lt"/>
              <a:buAutoNum type="arabicPeriod"/>
            </a:pPr>
            <a:r>
              <a:rPr lang="da-DK" b="1"/>
              <a:t>kD-Tree acceleration</a:t>
            </a:r>
            <a:r>
              <a:rPr lang="da-DK"/>
              <a:t>, searching kD spaces w/applications</a:t>
            </a:r>
          </a:p>
          <a:p>
            <a:pPr marL="342900" lvl="1" indent="0">
              <a:buNone/>
            </a:pP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33E1E8-8507-0444-939C-857D55AD9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43785-D290-9748-90A7-A1F399B02572}" type="datetime1">
              <a:rPr lang="da-DK"/>
              <a:t>30/04/2019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A161FA-4A4D-F446-8981-224D119F7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1EED0F-1431-8244-9039-15E132301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11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518091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9D44C-6438-274D-BD3E-A125B4105E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Program, Week 18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281322-98AA-E345-8E01-5DDB7AA027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da-DK"/>
              <a:t>Test Exam &amp; solution suggestion; hand-back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Overview: the last weeks of the course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Final Exam: information and clearing occasional questions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Project 5: 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overview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choosing project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hand-out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Two last theortical bits: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Text Mining, ‘Tries’ (Ch. 5.2)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kD-Trees, (</a:t>
            </a:r>
            <a:r>
              <a:rPr lang="da-DK" i="1"/>
              <a:t>con amore </a:t>
            </a:r>
            <a:r>
              <a:rPr lang="da-DK"/>
              <a:t> -- but part of one project 5 choice)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79D56A-BCE6-F14F-8C5A-DCC2DBF8F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43785-D290-9748-90A7-A1F399B02572}" type="datetime1">
              <a:t>30/04/2019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696C61-AABA-0F43-B205-2BFFA4F2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3F337B-44A9-9A46-8E87-E4911E518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12</a:t>
            </a:fld>
            <a:endParaRPr lang="da-DK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FED41A8-A10B-4B41-849E-B8CE60A79AB7}"/>
              </a:ext>
            </a:extLst>
          </p:cNvPr>
          <p:cNvSpPr/>
          <p:nvPr/>
        </p:nvSpPr>
        <p:spPr>
          <a:xfrm>
            <a:off x="628650" y="4572000"/>
            <a:ext cx="7789636" cy="341086"/>
          </a:xfrm>
          <a:prstGeom prst="rect">
            <a:avLst/>
          </a:prstGeom>
          <a:solidFill>
            <a:srgbClr val="FFFFFF">
              <a:alpha val="74902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157527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D4A1F-0073-0B41-A47A-14E0507701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Text Mining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DFD4E9-57D6-2D4F-AC1D-22C4F8CCF0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/>
              <a:t>‘Tries’ by Anders Kalhauge</a:t>
            </a:r>
          </a:p>
          <a:p>
            <a:pPr lvl="1"/>
            <a:r>
              <a:rPr lang="da-DK"/>
              <a:t>Relevant in particular for project 5 on text mining</a:t>
            </a:r>
          </a:p>
          <a:p>
            <a:pPr lvl="1"/>
            <a:r>
              <a:rPr lang="da-DK"/>
              <a:t>Relevant generally for exam and in real ”IT Life” </a:t>
            </a:r>
            <a:r>
              <a:rPr lang="da-DK">
                <a:sym typeface="Wingdings" pitchFamily="2" charset="2"/>
              </a:rPr>
              <a:t> 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148553-4123-144F-A3B6-A44045E54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43785-D290-9748-90A7-A1F399B02572}" type="datetime1">
              <a:rPr lang="da-DK"/>
              <a:t>30/04/2019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82D108-A0F3-EE45-84CE-96EEEA98F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EDF1C7-B12C-444C-AA56-D7601966E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13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253272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9D44C-6438-274D-BD3E-A125B4105E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Program, Week 18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281322-98AA-E345-8E01-5DDB7AA027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da-DK"/>
              <a:t>Test Exam &amp; solution suggestion; hand-back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Overview: the last weeks of the course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Final Exam: information and clearing occasional questions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Project 5: 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overview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choosing project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hand-out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Two last theortical bits: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Text Mining, ‘Tries’ (Ch. 5.2)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kD-Trees, (</a:t>
            </a:r>
            <a:r>
              <a:rPr lang="da-DK" i="1"/>
              <a:t>con amore </a:t>
            </a:r>
            <a:r>
              <a:rPr lang="da-DK"/>
              <a:t> -- but part of one project 5 choice)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79D56A-BCE6-F14F-8C5A-DCC2DBF8F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43785-D290-9748-90A7-A1F399B02572}" type="datetime1">
              <a:t>30/04/2019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696C61-AABA-0F43-B205-2BFFA4F2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3F337B-44A9-9A46-8E87-E4911E518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14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543727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28642-77A0-1540-8100-BEC1BA142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da-DK" sz="2400"/>
              <a:t>kD-Trees (here just 2D but more general)</a:t>
            </a:r>
            <a:br>
              <a:rPr lang="da-DK" sz="2400"/>
            </a:br>
            <a:r>
              <a:rPr lang="da-DK" sz="1300"/>
              <a:t>(</a:t>
            </a:r>
            <a:r>
              <a:rPr lang="da-DK" sz="1300" i="1"/>
              <a:t>con amore, </a:t>
            </a:r>
            <a:r>
              <a:rPr lang="da-DK" sz="1300"/>
              <a:t>but part of project 5 option)</a:t>
            </a:r>
            <a:endParaRPr lang="da-DK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EEE1A1E-9C76-8942-A3A6-C67B4F3278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732085"/>
            <a:ext cx="5318996" cy="3415384"/>
          </a:xfrm>
        </p:spPr>
        <p:txBody>
          <a:bodyPr>
            <a:normAutofit/>
          </a:bodyPr>
          <a:lstStyle/>
          <a:p>
            <a:r>
              <a:rPr lang="da-DK" sz="1600"/>
              <a:t>This is the first of two formal slides on kD-Trees, today.</a:t>
            </a:r>
          </a:p>
          <a:p>
            <a:r>
              <a:rPr lang="da-DK" sz="1600"/>
              <a:t>The rest will be free wheeling, or ”</a:t>
            </a:r>
            <a:r>
              <a:rPr lang="da-DK" sz="1600" i="1"/>
              <a:t>winging it</a:t>
            </a:r>
            <a:r>
              <a:rPr lang="da-DK" sz="1600"/>
              <a:t>”, with some interesting applications in sight.</a:t>
            </a:r>
          </a:p>
          <a:p>
            <a:endParaRPr lang="da-DK" sz="16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6BCF2D-38D6-5444-90C9-F97BB9D66A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43785-D290-9748-90A7-A1F399B02572}" type="datetime1">
              <a:t>30/04/2019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C957ED-1A23-1547-9BC8-5544BF259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E02DF1-7080-9445-A689-13DF31EEB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15</a:t>
            </a:fld>
            <a:endParaRPr lang="da-DK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6B257EF-2197-C848-B79A-B32825AE4E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2727016"/>
            <a:ext cx="5146015" cy="242045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1F3C038-B684-6D4D-95A6-5556859A16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5449" y="911483"/>
            <a:ext cx="1739901" cy="165100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B9D0FB6-BB49-4F40-B2B9-79DFD85C2DB7}"/>
              </a:ext>
            </a:extLst>
          </p:cNvPr>
          <p:cNvSpPr txBox="1"/>
          <p:nvPr/>
        </p:nvSpPr>
        <p:spPr>
          <a:xfrm>
            <a:off x="2052588" y="2727016"/>
            <a:ext cx="2298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/>
              <a:t>Quad-tree (2D, e.g.)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73C2E7D-523A-E04E-9041-7E2F914B8AA2}"/>
              </a:ext>
            </a:extLst>
          </p:cNvPr>
          <p:cNvSpPr txBox="1"/>
          <p:nvPr/>
        </p:nvSpPr>
        <p:spPr>
          <a:xfrm>
            <a:off x="6485675" y="2527178"/>
            <a:ext cx="22981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1400"/>
              <a:t>Oct-tree (for 3D, e.g.)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1942F2A-ACBC-F346-95E0-A046D7CEE789}"/>
              </a:ext>
            </a:extLst>
          </p:cNvPr>
          <p:cNvSpPr/>
          <p:nvPr/>
        </p:nvSpPr>
        <p:spPr>
          <a:xfrm>
            <a:off x="6457950" y="841572"/>
            <a:ext cx="2354277" cy="20159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A0C0A92-8506-2E4A-9677-9B65CD182247}"/>
              </a:ext>
            </a:extLst>
          </p:cNvPr>
          <p:cNvSpPr/>
          <p:nvPr/>
        </p:nvSpPr>
        <p:spPr>
          <a:xfrm>
            <a:off x="6456096" y="3120691"/>
            <a:ext cx="2354277" cy="20159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47D1A30-2B7F-6C49-BA54-B0BED6231F20}"/>
              </a:ext>
            </a:extLst>
          </p:cNvPr>
          <p:cNvSpPr txBox="1"/>
          <p:nvPr/>
        </p:nvSpPr>
        <p:spPr>
          <a:xfrm>
            <a:off x="6484165" y="4803517"/>
            <a:ext cx="22981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1400"/>
              <a:t>Nearest neighbor search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53919E18-78A2-9144-B0A9-498E6C27A5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7641" y="3187854"/>
            <a:ext cx="2031185" cy="168468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41555490-BDB6-4346-A91C-0A78519F2B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6811" y="1793628"/>
            <a:ext cx="8870378" cy="350816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014849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9D44C-6438-274D-BD3E-A125B4105E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Program, Week 18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281322-98AA-E345-8E01-5DDB7AA027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da-DK"/>
              <a:t>Test Exam &amp; solution suggestion; hand-back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Overview: the last weeks of the course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Final Exam: information and clearing occasional questions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Project 5: 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overview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choosing project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hand-out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Two last theortical bits: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Text Mining, ‘Tries’ (Ch. 5.2)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kD-Trees, (</a:t>
            </a:r>
            <a:r>
              <a:rPr lang="da-DK" i="1"/>
              <a:t>con amore </a:t>
            </a:r>
            <a:r>
              <a:rPr lang="da-DK"/>
              <a:t> -- but part of one project 5 choice)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79D56A-BCE6-F14F-8C5A-DCC2DBF8F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43785-D290-9748-90A7-A1F399B02572}" type="datetime1">
              <a:t>30/04/2019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696C61-AABA-0F43-B205-2BFFA4F2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3F337B-44A9-9A46-8E87-E4911E518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2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82052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9D44C-6438-274D-BD3E-A125B4105E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Program, Week 18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281322-98AA-E345-8E01-5DDB7AA027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da-DK"/>
              <a:t>Test Exam &amp; solution suggestion; hand-back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Overview: the last weeks of the course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Final Exam: information and clearing occasional questions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Project 5: 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overview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choosing project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hand-out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Two last theortical bits: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Text Mining, ‘Tries’ (Ch. 5.2)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kD-Trees, (</a:t>
            </a:r>
            <a:r>
              <a:rPr lang="da-DK" i="1"/>
              <a:t>con amore </a:t>
            </a:r>
            <a:r>
              <a:rPr lang="da-DK"/>
              <a:t> -- but part of one project 5 choice)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79D56A-BCE6-F14F-8C5A-DCC2DBF8F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43785-D290-9748-90A7-A1F399B02572}" type="datetime1">
              <a:t>30/04/2019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696C61-AABA-0F43-B205-2BFFA4F2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3F337B-44A9-9A46-8E87-E4911E518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3</a:t>
            </a:fld>
            <a:endParaRPr lang="da-DK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FED41A8-A10B-4B41-849E-B8CE60A79AB7}"/>
              </a:ext>
            </a:extLst>
          </p:cNvPr>
          <p:cNvSpPr/>
          <p:nvPr/>
        </p:nvSpPr>
        <p:spPr>
          <a:xfrm>
            <a:off x="628650" y="2097314"/>
            <a:ext cx="7789636" cy="2815772"/>
          </a:xfrm>
          <a:prstGeom prst="rect">
            <a:avLst/>
          </a:prstGeom>
          <a:solidFill>
            <a:srgbClr val="FFFFFF">
              <a:alpha val="74902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404509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2B03B-C69E-1A46-A6EE-435345550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Test Exam &amp; solution suggestion; hand-back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038300-6F04-8E47-957E-405BB76D5A3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a-DK"/>
              <a:t>NB: This was an </a:t>
            </a:r>
            <a:r>
              <a:rPr lang="da-DK" u="sng"/>
              <a:t>exercise</a:t>
            </a:r>
            <a:r>
              <a:rPr lang="da-DK"/>
              <a:t>, which we decided to do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a-DK" b="1"/>
              <a:t>NB: It is </a:t>
            </a:r>
            <a:r>
              <a:rPr lang="da-DK" b="1" u="sng"/>
              <a:t>not</a:t>
            </a:r>
            <a:r>
              <a:rPr lang="da-DK" b="1"/>
              <a:t> graded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a-DK"/>
              <a:t>NB: Meant only as an </a:t>
            </a:r>
            <a:r>
              <a:rPr lang="da-DK" i="1"/>
              <a:t>indicator</a:t>
            </a:r>
            <a:r>
              <a:rPr lang="da-DK"/>
              <a:t> of your standing on knowledge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a-DK" b="1"/>
              <a:t>NB: There is still time before the finals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da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31426E-0271-C54E-9B41-592094AC87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4E038-F866-5041-AD52-56DC4D3D144C}" type="datetime1">
              <a:rPr lang="da-DK"/>
              <a:t>30/04/2019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612BA8-135B-0542-975E-CF9F8B7ADF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F573DD-7A21-C741-9935-17F3CBB74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4</a:t>
            </a:fld>
            <a:endParaRPr lang="da-DK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98D0212-5980-3C45-B589-0F8E6B1F52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1592" y="767857"/>
            <a:ext cx="4626768" cy="4412878"/>
          </a:xfrm>
          <a:prstGeom prst="rect">
            <a:avLst/>
          </a:prstGeom>
          <a:ln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0">
                  <a:schemeClr val="bg1"/>
                </a:gs>
                <a:gs pos="100000">
                  <a:schemeClr val="tx1"/>
                </a:gs>
              </a:gsLst>
              <a:lin ang="16200000" scaled="1"/>
              <a:tileRect/>
            </a:gradFill>
          </a:ln>
        </p:spPr>
      </p:pic>
    </p:spTree>
    <p:extLst>
      <p:ext uri="{BB962C8B-B14F-4D97-AF65-F5344CB8AC3E}">
        <p14:creationId xmlns:p14="http://schemas.microsoft.com/office/powerpoint/2010/main" val="1631019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9D44C-6438-274D-BD3E-A125B4105E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Program, Week 18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281322-98AA-E345-8E01-5DDB7AA027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da-DK"/>
              <a:t>Test Exam &amp; solution suggestion; hand-back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Overview: the last weeks of the course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Final Exam: information and clearing occasional questions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Project 5: 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overview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choosing project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hand-out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Two last theortical bits: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Text Mining, ‘Tries’ (Ch. 5.2)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kD-Trees, (</a:t>
            </a:r>
            <a:r>
              <a:rPr lang="da-DK" i="1"/>
              <a:t>con amore </a:t>
            </a:r>
            <a:r>
              <a:rPr lang="da-DK"/>
              <a:t> -- but part of one project 5 choice)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79D56A-BCE6-F14F-8C5A-DCC2DBF8F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43785-D290-9748-90A7-A1F399B02572}" type="datetime1">
              <a:t>30/04/2019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696C61-AABA-0F43-B205-2BFFA4F2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3F337B-44A9-9A46-8E87-E4911E518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5</a:t>
            </a:fld>
            <a:endParaRPr lang="da-DK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FED41A8-A10B-4B41-849E-B8CE60A79AB7}"/>
              </a:ext>
            </a:extLst>
          </p:cNvPr>
          <p:cNvSpPr/>
          <p:nvPr/>
        </p:nvSpPr>
        <p:spPr>
          <a:xfrm>
            <a:off x="628650" y="2438400"/>
            <a:ext cx="7789636" cy="2474686"/>
          </a:xfrm>
          <a:prstGeom prst="rect">
            <a:avLst/>
          </a:prstGeom>
          <a:solidFill>
            <a:srgbClr val="FFFFFF">
              <a:alpha val="74902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098993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D88A7-8799-4346-A84F-4F8210B006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a-DK"/>
              <a:t>Overview: the last weeks of the course </a:t>
            </a:r>
            <a:br>
              <a:rPr lang="da-DK"/>
            </a:br>
            <a:r>
              <a:rPr lang="da-DK" sz="1300" i="1"/>
              <a:t>– ‘Looking for the summer...’ [Chris Rea]</a:t>
            </a:r>
            <a:endParaRPr lang="da-DK" i="1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40CD155-58C6-AD4F-A75C-F5758543C0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5967" y="2368848"/>
            <a:ext cx="8452065" cy="1875701"/>
          </a:xfrm>
          <a:ln>
            <a:solidFill>
              <a:schemeClr val="tx1"/>
            </a:solidFill>
          </a:ln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35C12C-A413-494E-885F-D541AF46EC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43785-D290-9748-90A7-A1F399B02572}" type="datetime1">
              <a:rPr lang="da-DK"/>
              <a:t>30/04/2019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89351D-B289-FD45-90B3-5898D5D08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477654-53AF-8249-B641-12A3C037F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6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229504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9D44C-6438-274D-BD3E-A125B4105E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Program, Week 18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281322-98AA-E345-8E01-5DDB7AA027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da-DK"/>
              <a:t>Test Exam &amp; solution suggestion; hand-back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Overview: the last weeks of the course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Final Exam: information and clearing occasional questions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Project 5: 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overview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choosing project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hand-out</a:t>
            </a:r>
          </a:p>
          <a:p>
            <a:pPr marL="457200" indent="-457200">
              <a:buFont typeface="+mj-lt"/>
              <a:buAutoNum type="arabicPeriod"/>
            </a:pPr>
            <a:r>
              <a:rPr lang="da-DK"/>
              <a:t>Two last theortical bits: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Text Mining, ‘Tries’ (Ch. 5.2)</a:t>
            </a:r>
          </a:p>
          <a:p>
            <a:pPr marL="800100" lvl="1" indent="-457200">
              <a:buFont typeface="+mj-lt"/>
              <a:buAutoNum type="arabicPeriod"/>
            </a:pPr>
            <a:r>
              <a:rPr lang="da-DK"/>
              <a:t>kD-Trees, (</a:t>
            </a:r>
            <a:r>
              <a:rPr lang="da-DK" i="1"/>
              <a:t>con amore </a:t>
            </a:r>
            <a:r>
              <a:rPr lang="da-DK"/>
              <a:t> -- but part of one project 5 choice)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79D56A-BCE6-F14F-8C5A-DCC2DBF8F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43785-D290-9748-90A7-A1F399B02572}" type="datetime1">
              <a:t>30/04/2019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696C61-AABA-0F43-B205-2BFFA4F2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3F337B-44A9-9A46-8E87-E4911E518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7</a:t>
            </a:fld>
            <a:endParaRPr lang="da-DK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FED41A8-A10B-4B41-849E-B8CE60A79AB7}"/>
              </a:ext>
            </a:extLst>
          </p:cNvPr>
          <p:cNvSpPr/>
          <p:nvPr/>
        </p:nvSpPr>
        <p:spPr>
          <a:xfrm>
            <a:off x="628650" y="2801257"/>
            <a:ext cx="7789636" cy="2111829"/>
          </a:xfrm>
          <a:prstGeom prst="rect">
            <a:avLst/>
          </a:prstGeom>
          <a:solidFill>
            <a:srgbClr val="FFFFFF">
              <a:alpha val="74902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244660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6AFF2A-BE12-3344-ADC5-5F22FA8AF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Final Exam: information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2184D79-9465-124B-8C88-1E06400CAA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20698" y="822325"/>
            <a:ext cx="3963329" cy="4062413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1D3391-5776-3F42-94A1-AD25FD5BC15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da-DK"/>
              <a:t>Information from the Course Catalogue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9DBB69-F342-0C41-A47E-150240E52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4E038-F866-5041-AD52-56DC4D3D144C}" type="datetime1">
              <a:rPr lang="da-DK"/>
              <a:t>30/04/2019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B156C-7A60-4447-8F69-C59673CFFE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51E163-7DAD-B344-A80F-5279487A7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8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317506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59CC9-2767-AE47-8914-402A13B34C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Final Exam: clearing occasional questions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B91965-1FE2-7A42-B5D1-E5088A24B3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/>
              <a:t>Exam details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6A49A2C4-B09F-5042-8499-D6DD32CB48C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27062" y="2512765"/>
            <a:ext cx="3868737" cy="1842759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6EAC9C-7A28-3443-ABB2-D140B067C2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/>
              <a:t>Study Points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5B79A0D0-B39C-0A40-832E-F8102D6661E4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4629150" y="2512765"/>
            <a:ext cx="3887788" cy="2219821"/>
          </a:xfrm>
        </p:spPr>
      </p:pic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2F3BFD-7F10-E648-AFF2-48240F0AE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03AD6-5E9C-0442-9035-CF7CBA45DEFE}" type="datetime1">
              <a:rPr lang="da-DK"/>
              <a:t>30/04/2019</a:t>
            </a:fld>
            <a:endParaRPr lang="da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41E8C3F-C05D-2F45-B2E4-A7E7E8D6F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"/>
              <a:t>Algorithms &amp; Data Structures.                            Graphs – Part I</a:t>
            </a:r>
            <a:endParaRPr lang="da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FFF842-64B3-4C42-9C51-C04F4A1C35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106-4074-1E40-B08D-B64ECC901AC7}" type="slidenum">
              <a:rPr lang="da-DK" smtClean="0"/>
              <a:t>9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224498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</TotalTime>
  <Words>865</Words>
  <Application>Microsoft Macintosh PowerPoint</Application>
  <PresentationFormat>On-screen Show (16:10)</PresentationFormat>
  <Paragraphs>154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Algorithms &amp; Data Structures</vt:lpstr>
      <vt:lpstr>Program, Week 18</vt:lpstr>
      <vt:lpstr>Program, Week 18</vt:lpstr>
      <vt:lpstr>Test Exam &amp; solution suggestion; hand-back</vt:lpstr>
      <vt:lpstr>Program, Week 18</vt:lpstr>
      <vt:lpstr>Overview: the last weeks of the course  – ‘Looking for the summer...’ [Chris Rea]</vt:lpstr>
      <vt:lpstr>Program, Week 18</vt:lpstr>
      <vt:lpstr>Final Exam: information</vt:lpstr>
      <vt:lpstr>Final Exam: clearing occasional questions</vt:lpstr>
      <vt:lpstr>Program, Week 18</vt:lpstr>
      <vt:lpstr>Project 5 – reaching a level of independence...</vt:lpstr>
      <vt:lpstr>Program, Week 18</vt:lpstr>
      <vt:lpstr>Text Mining</vt:lpstr>
      <vt:lpstr>Program, Week 18</vt:lpstr>
      <vt:lpstr>kD-Trees (here just 2D but more general) (con amore, but part of project 5 option)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Jacob Trier Frederiksen (JTF - Adjunkt - Cphbusiness)</dc:creator>
  <cp:lastModifiedBy>Jacob Trier Frederiksen (JTF - Adjunkt - Cphbusiness)</cp:lastModifiedBy>
  <cp:revision>27</cp:revision>
  <cp:lastPrinted>2019-04-29T20:53:40Z</cp:lastPrinted>
  <dcterms:created xsi:type="dcterms:W3CDTF">2019-03-09T16:44:17Z</dcterms:created>
  <dcterms:modified xsi:type="dcterms:W3CDTF">2019-04-29T22:01:05Z</dcterms:modified>
</cp:coreProperties>
</file>